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544" r:id="rId2"/>
    <p:sldId id="473" r:id="rId3"/>
    <p:sldId id="601" r:id="rId4"/>
    <p:sldId id="570" r:id="rId5"/>
    <p:sldId id="590" r:id="rId6"/>
    <p:sldId id="604" r:id="rId7"/>
    <p:sldId id="596" r:id="rId8"/>
    <p:sldId id="597" r:id="rId9"/>
    <p:sldId id="598" r:id="rId10"/>
    <p:sldId id="599" r:id="rId11"/>
    <p:sldId id="600" r:id="rId12"/>
    <p:sldId id="603" r:id="rId13"/>
    <p:sldId id="602" r:id="rId14"/>
    <p:sldId id="605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33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9821" autoAdjust="0"/>
  </p:normalViewPr>
  <p:slideViewPr>
    <p:cSldViewPr snapToGrid="0">
      <p:cViewPr>
        <p:scale>
          <a:sx n="75" d="100"/>
          <a:sy n="75" d="100"/>
        </p:scale>
        <p:origin x="-5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Rakesh\GRBMP\Backup-14-12-2014\Figures\Extended%20Summary-Fig%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DI\Desktop\E-flow%20calculations_22_De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DI\Desktop\E-flow%20calculations_22_De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DI\Desktop\E-flow%20calculations_22_D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scatterChart>
        <c:scatterStyle val="smoothMarker"/>
        <c:ser>
          <c:idx val="0"/>
          <c:order val="0"/>
          <c:dLbls>
            <c:dLbl>
              <c:idx val="0"/>
              <c:layout>
                <c:manualLayout>
                  <c:x val="-1.6666666666666705E-2"/>
                  <c:y val="-4.9844236760124623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0.12499999999999994"/>
                  <c:y val="2.9075804776739524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-5.8333333333333806E-2"/>
                  <c:y val="4.9844236760124699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3"/>
              <c:layout>
                <c:manualLayout>
                  <c:x val="-5.8333333333333827E-2"/>
                  <c:y val="-4.569055036344756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4"/>
              <c:layout>
                <c:manualLayout>
                  <c:x val="-6.6666666666666693E-2"/>
                  <c:y val="4.1536863966770567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5"/>
              <c:layout>
                <c:manualLayout>
                  <c:x val="-5.5555555555555455E-2"/>
                  <c:y val="-4.9844236760124699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dLbl>
              <c:idx val="6"/>
              <c:layout>
                <c:manualLayout>
                  <c:x val="-5.000000000000001E-2"/>
                  <c:y val="4.569055036344756E-2"/>
                </c:manualLayout>
              </c:layout>
              <c:spPr/>
              <c:txPr>
                <a:bodyPr/>
                <a:lstStyle/>
                <a:p>
                  <a:pPr>
                    <a:defRPr lang="en-IN" b="1"/>
                  </a:pPr>
                  <a:endParaRPr lang="en-US"/>
                </a:p>
              </c:txPr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Sheet1!$A$1:$A$7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xVal>
          <c:yVal>
            <c:numRef>
              <c:f>Sheet1!$B$1:$B$7</c:f>
              <c:numCache>
                <c:formatCode>General</c:formatCode>
                <c:ptCount val="7"/>
                <c:pt idx="0">
                  <c:v>1343.6399999999999</c:v>
                </c:pt>
                <c:pt idx="1">
                  <c:v>1168.03</c:v>
                </c:pt>
                <c:pt idx="2">
                  <c:v>529.70000000000005</c:v>
                </c:pt>
                <c:pt idx="3">
                  <c:v>664.88</c:v>
                </c:pt>
                <c:pt idx="4">
                  <c:v>332.57</c:v>
                </c:pt>
                <c:pt idx="5">
                  <c:v>361.5</c:v>
                </c:pt>
                <c:pt idx="6">
                  <c:v>300</c:v>
                </c:pt>
              </c:numCache>
            </c:numRef>
          </c:yVal>
          <c:smooth val="1"/>
        </c:ser>
        <c:axId val="99196928"/>
        <c:axId val="99198848"/>
      </c:scatterChart>
      <c:valAx>
        <c:axId val="99196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050"/>
                </a:pPr>
                <a:r>
                  <a:rPr lang="en-US" sz="1050"/>
                  <a:t>Decades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IN" sz="1050" b="1"/>
            </a:pPr>
            <a:endParaRPr lang="en-US"/>
          </a:p>
        </c:txPr>
        <c:crossAx val="99198848"/>
        <c:crosses val="autoZero"/>
        <c:crossBetween val="midCat"/>
      </c:valAx>
      <c:valAx>
        <c:axId val="991988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IN" sz="1050"/>
                </a:pPr>
                <a:r>
                  <a:rPr lang="en-US" sz="1050"/>
                  <a:t>Catch/Km</a:t>
                </a:r>
                <a:r>
                  <a:rPr lang="en-US" sz="1050" baseline="0"/>
                  <a:t> (Kg)</a:t>
                </a:r>
                <a:endParaRPr lang="en-US" sz="1050"/>
              </a:p>
            </c:rich>
          </c:tx>
          <c:layout/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IN" sz="1050" b="1"/>
            </a:pPr>
            <a:endParaRPr lang="en-US"/>
          </a:p>
        </c:txPr>
        <c:crossAx val="99196928"/>
        <c:crosses val="autoZero"/>
        <c:crossBetween val="midCat"/>
      </c:valAx>
      <c:spPr>
        <a:noFill/>
      </c:spPr>
    </c:plotArea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8419325873739509E-2"/>
          <c:y val="2.6116123779818791E-2"/>
          <c:w val="0.91287010176359562"/>
          <c:h val="0.7195611795691591"/>
        </c:manualLayout>
      </c:layout>
      <c:lineChart>
        <c:grouping val="standard"/>
        <c:ser>
          <c:idx val="0"/>
          <c:order val="0"/>
          <c:tx>
            <c:v>Average Virgin Flow</c:v>
          </c:tx>
          <c:spPr>
            <a:ln w="22225"/>
          </c:spPr>
          <c:cat>
            <c:strRef>
              <c:f>'Dharasu Plots'!$A$3:$A$38</c:f>
              <c:strCache>
                <c:ptCount val="36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May(21-30)</c:v>
                </c:pt>
                <c:pt idx="15">
                  <c:v>Jun(1-10)</c:v>
                </c:pt>
                <c:pt idx="16">
                  <c:v>Jun(11-20)</c:v>
                </c:pt>
                <c:pt idx="17">
                  <c:v>Jun(21-30)</c:v>
                </c:pt>
                <c:pt idx="18">
                  <c:v>Jul(1-10)</c:v>
                </c:pt>
                <c:pt idx="19">
                  <c:v>Jul(11-20)</c:v>
                </c:pt>
                <c:pt idx="20">
                  <c:v>Jul(21-31)</c:v>
                </c:pt>
                <c:pt idx="21">
                  <c:v>Aug(1-10)</c:v>
                </c:pt>
                <c:pt idx="22">
                  <c:v>Aug(11-20)</c:v>
                </c:pt>
                <c:pt idx="23">
                  <c:v>Aug(21-31)</c:v>
                </c:pt>
                <c:pt idx="24">
                  <c:v>Sep(1-10)</c:v>
                </c:pt>
                <c:pt idx="25">
                  <c:v>Sep(11-20)</c:v>
                </c:pt>
                <c:pt idx="26">
                  <c:v>Sep(21-30)</c:v>
                </c:pt>
                <c:pt idx="27">
                  <c:v>Oct(1-10)</c:v>
                </c:pt>
                <c:pt idx="28">
                  <c:v>Oct(11-20)</c:v>
                </c:pt>
                <c:pt idx="29">
                  <c:v>Oct(21-31)</c:v>
                </c:pt>
                <c:pt idx="30">
                  <c:v>Nov(1-10)</c:v>
                </c:pt>
                <c:pt idx="31">
                  <c:v>Nov(11-20)</c:v>
                </c:pt>
                <c:pt idx="32">
                  <c:v>Nov(21-30)</c:v>
                </c:pt>
                <c:pt idx="33">
                  <c:v>Dec(1-10)</c:v>
                </c:pt>
                <c:pt idx="34">
                  <c:v>Dec(11-20)</c:v>
                </c:pt>
                <c:pt idx="35">
                  <c:v>Dec (21-30)</c:v>
                </c:pt>
              </c:strCache>
            </c:strRef>
          </c:cat>
          <c:val>
            <c:numRef>
              <c:f>'Dharasu Plots'!$AE$3:$AE$38</c:f>
              <c:numCache>
                <c:formatCode>General</c:formatCode>
                <c:ptCount val="36"/>
                <c:pt idx="0">
                  <c:v>6.5029311219100254</c:v>
                </c:pt>
                <c:pt idx="1">
                  <c:v>6.2903089071818714</c:v>
                </c:pt>
                <c:pt idx="2">
                  <c:v>6.1794584759159754</c:v>
                </c:pt>
                <c:pt idx="3">
                  <c:v>6.0380763522964145</c:v>
                </c:pt>
                <c:pt idx="4">
                  <c:v>5.9761776250169714</c:v>
                </c:pt>
                <c:pt idx="5">
                  <c:v>5.8644828492658689</c:v>
                </c:pt>
                <c:pt idx="6">
                  <c:v>6.1806839596517253</c:v>
                </c:pt>
                <c:pt idx="7">
                  <c:v>6.607953032969287</c:v>
                </c:pt>
                <c:pt idx="8">
                  <c:v>7.7140661578511622</c:v>
                </c:pt>
                <c:pt idx="9">
                  <c:v>9.4187816797279567</c:v>
                </c:pt>
                <c:pt idx="10">
                  <c:v>11.006535083158623</c:v>
                </c:pt>
                <c:pt idx="11">
                  <c:v>14.470873776243392</c:v>
                </c:pt>
                <c:pt idx="12">
                  <c:v>19.162224520164191</c:v>
                </c:pt>
                <c:pt idx="13">
                  <c:v>21.334224384288138</c:v>
                </c:pt>
                <c:pt idx="14">
                  <c:v>24.036109414718091</c:v>
                </c:pt>
                <c:pt idx="15">
                  <c:v>31.17948085397261</c:v>
                </c:pt>
                <c:pt idx="16">
                  <c:v>40.674316463360441</c:v>
                </c:pt>
                <c:pt idx="17">
                  <c:v>60.146979453723745</c:v>
                </c:pt>
                <c:pt idx="18">
                  <c:v>74.190844245514853</c:v>
                </c:pt>
                <c:pt idx="19">
                  <c:v>87.497955095279835</c:v>
                </c:pt>
                <c:pt idx="20">
                  <c:v>91.634830557783275</c:v>
                </c:pt>
                <c:pt idx="21">
                  <c:v>100</c:v>
                </c:pt>
                <c:pt idx="22">
                  <c:v>96.565683141401408</c:v>
                </c:pt>
                <c:pt idx="23">
                  <c:v>83.359020904001071</c:v>
                </c:pt>
                <c:pt idx="24">
                  <c:v>72.631883527395473</c:v>
                </c:pt>
                <c:pt idx="25">
                  <c:v>53.759018685230558</c:v>
                </c:pt>
                <c:pt idx="26">
                  <c:v>33.520358512167867</c:v>
                </c:pt>
                <c:pt idx="27">
                  <c:v>24.383075873909409</c:v>
                </c:pt>
                <c:pt idx="28">
                  <c:v>18.963400022621762</c:v>
                </c:pt>
                <c:pt idx="29">
                  <c:v>15.407943559251123</c:v>
                </c:pt>
                <c:pt idx="30">
                  <c:v>11.965434103284661</c:v>
                </c:pt>
                <c:pt idx="31">
                  <c:v>9.9477184464258119</c:v>
                </c:pt>
                <c:pt idx="32">
                  <c:v>8.751996083981151</c:v>
                </c:pt>
                <c:pt idx="33">
                  <c:v>8.1502263595098547</c:v>
                </c:pt>
                <c:pt idx="34">
                  <c:v>7.6859028426017071</c:v>
                </c:pt>
                <c:pt idx="35">
                  <c:v>6.9549544947448494</c:v>
                </c:pt>
              </c:numCache>
            </c:numRef>
          </c:val>
        </c:ser>
        <c:ser>
          <c:idx val="1"/>
          <c:order val="1"/>
          <c:tx>
            <c:v>90% Dependable Flow</c:v>
          </c:tx>
          <c:spPr>
            <a:ln w="22225"/>
          </c:spPr>
          <c:cat>
            <c:strRef>
              <c:f>'Dharasu Plots'!$A$3:$A$38</c:f>
              <c:strCache>
                <c:ptCount val="36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May(21-30)</c:v>
                </c:pt>
                <c:pt idx="15">
                  <c:v>Jun(1-10)</c:v>
                </c:pt>
                <c:pt idx="16">
                  <c:v>Jun(11-20)</c:v>
                </c:pt>
                <c:pt idx="17">
                  <c:v>Jun(21-30)</c:v>
                </c:pt>
                <c:pt idx="18">
                  <c:v>Jul(1-10)</c:v>
                </c:pt>
                <c:pt idx="19">
                  <c:v>Jul(11-20)</c:v>
                </c:pt>
                <c:pt idx="20">
                  <c:v>Jul(21-31)</c:v>
                </c:pt>
                <c:pt idx="21">
                  <c:v>Aug(1-10)</c:v>
                </c:pt>
                <c:pt idx="22">
                  <c:v>Aug(11-20)</c:v>
                </c:pt>
                <c:pt idx="23">
                  <c:v>Aug(21-31)</c:v>
                </c:pt>
                <c:pt idx="24">
                  <c:v>Sep(1-10)</c:v>
                </c:pt>
                <c:pt idx="25">
                  <c:v>Sep(11-20)</c:v>
                </c:pt>
                <c:pt idx="26">
                  <c:v>Sep(21-30)</c:v>
                </c:pt>
                <c:pt idx="27">
                  <c:v>Oct(1-10)</c:v>
                </c:pt>
                <c:pt idx="28">
                  <c:v>Oct(11-20)</c:v>
                </c:pt>
                <c:pt idx="29">
                  <c:v>Oct(21-31)</c:v>
                </c:pt>
                <c:pt idx="30">
                  <c:v>Nov(1-10)</c:v>
                </c:pt>
                <c:pt idx="31">
                  <c:v>Nov(11-20)</c:v>
                </c:pt>
                <c:pt idx="32">
                  <c:v>Nov(21-30)</c:v>
                </c:pt>
                <c:pt idx="33">
                  <c:v>Dec(1-10)</c:v>
                </c:pt>
                <c:pt idx="34">
                  <c:v>Dec(11-20)</c:v>
                </c:pt>
                <c:pt idx="35">
                  <c:v>Dec (21-30)</c:v>
                </c:pt>
              </c:strCache>
            </c:strRef>
          </c:cat>
          <c:val>
            <c:numRef>
              <c:f>'Dharasu Plots'!$AF$3:$AF$38</c:f>
              <c:numCache>
                <c:formatCode>General</c:formatCode>
                <c:ptCount val="36"/>
                <c:pt idx="0">
                  <c:v>5.4904119182927795</c:v>
                </c:pt>
                <c:pt idx="1">
                  <c:v>5.3395015406414945</c:v>
                </c:pt>
                <c:pt idx="2">
                  <c:v>4.9416192212143537</c:v>
                </c:pt>
                <c:pt idx="3">
                  <c:v>4.6762801256407514</c:v>
                </c:pt>
                <c:pt idx="4">
                  <c:v>4.5094563933329983</c:v>
                </c:pt>
                <c:pt idx="5">
                  <c:v>4.1795345233782255</c:v>
                </c:pt>
                <c:pt idx="6">
                  <c:v>4.5825892983451357</c:v>
                </c:pt>
                <c:pt idx="7">
                  <c:v>4.8763391656401218</c:v>
                </c:pt>
                <c:pt idx="8">
                  <c:v>5.0210821666063463</c:v>
                </c:pt>
                <c:pt idx="9">
                  <c:v>6.084573942511641</c:v>
                </c:pt>
                <c:pt idx="10">
                  <c:v>7.1324569255720691</c:v>
                </c:pt>
                <c:pt idx="11">
                  <c:v>9.0113368116022841</c:v>
                </c:pt>
                <c:pt idx="12">
                  <c:v>10.722898052380863</c:v>
                </c:pt>
                <c:pt idx="13">
                  <c:v>10.033590918215976</c:v>
                </c:pt>
                <c:pt idx="14">
                  <c:v>13.037356703883949</c:v>
                </c:pt>
                <c:pt idx="15">
                  <c:v>16.376707382600816</c:v>
                </c:pt>
                <c:pt idx="16">
                  <c:v>19.972021498395293</c:v>
                </c:pt>
                <c:pt idx="17">
                  <c:v>30.09498988725003</c:v>
                </c:pt>
                <c:pt idx="18">
                  <c:v>45.628118157039125</c:v>
                </c:pt>
                <c:pt idx="19">
                  <c:v>59.882753047041447</c:v>
                </c:pt>
                <c:pt idx="20">
                  <c:v>69.477471086917703</c:v>
                </c:pt>
                <c:pt idx="21">
                  <c:v>68.336513322044155</c:v>
                </c:pt>
                <c:pt idx="22">
                  <c:v>65.690899075293245</c:v>
                </c:pt>
                <c:pt idx="23">
                  <c:v>51.253842042927367</c:v>
                </c:pt>
                <c:pt idx="24">
                  <c:v>35.245073016185238</c:v>
                </c:pt>
                <c:pt idx="25">
                  <c:v>27.395906007448865</c:v>
                </c:pt>
                <c:pt idx="26">
                  <c:v>17.092142113178912</c:v>
                </c:pt>
                <c:pt idx="27">
                  <c:v>13.748662545356998</c:v>
                </c:pt>
                <c:pt idx="28">
                  <c:v>11.35459731988032</c:v>
                </c:pt>
                <c:pt idx="29">
                  <c:v>9.7725233020501623</c:v>
                </c:pt>
                <c:pt idx="30">
                  <c:v>8.4574150167420079</c:v>
                </c:pt>
                <c:pt idx="31">
                  <c:v>7.5638306614869641</c:v>
                </c:pt>
                <c:pt idx="32">
                  <c:v>6.2387202894112503</c:v>
                </c:pt>
                <c:pt idx="33">
                  <c:v>6.2103389355921248</c:v>
                </c:pt>
                <c:pt idx="34">
                  <c:v>6.2468102125320604</c:v>
                </c:pt>
                <c:pt idx="35">
                  <c:v>5.8380692262422036</c:v>
                </c:pt>
              </c:numCache>
            </c:numRef>
          </c:val>
        </c:ser>
        <c:ser>
          <c:idx val="2"/>
          <c:order val="2"/>
          <c:tx>
            <c:v>Environmental Flows</c:v>
          </c:tx>
          <c:spPr>
            <a:ln w="22225"/>
          </c:spPr>
          <c:cat>
            <c:strRef>
              <c:f>'Dharasu Plots'!$A$3:$A$38</c:f>
              <c:strCache>
                <c:ptCount val="36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May(21-30)</c:v>
                </c:pt>
                <c:pt idx="15">
                  <c:v>Jun(1-10)</c:v>
                </c:pt>
                <c:pt idx="16">
                  <c:v>Jun(11-20)</c:v>
                </c:pt>
                <c:pt idx="17">
                  <c:v>Jun(21-30)</c:v>
                </c:pt>
                <c:pt idx="18">
                  <c:v>Jul(1-10)</c:v>
                </c:pt>
                <c:pt idx="19">
                  <c:v>Jul(11-20)</c:v>
                </c:pt>
                <c:pt idx="20">
                  <c:v>Jul(21-31)</c:v>
                </c:pt>
                <c:pt idx="21">
                  <c:v>Aug(1-10)</c:v>
                </c:pt>
                <c:pt idx="22">
                  <c:v>Aug(11-20)</c:v>
                </c:pt>
                <c:pt idx="23">
                  <c:v>Aug(21-31)</c:v>
                </c:pt>
                <c:pt idx="24">
                  <c:v>Sep(1-10)</c:v>
                </c:pt>
                <c:pt idx="25">
                  <c:v>Sep(11-20)</c:v>
                </c:pt>
                <c:pt idx="26">
                  <c:v>Sep(21-30)</c:v>
                </c:pt>
                <c:pt idx="27">
                  <c:v>Oct(1-10)</c:v>
                </c:pt>
                <c:pt idx="28">
                  <c:v>Oct(11-20)</c:v>
                </c:pt>
                <c:pt idx="29">
                  <c:v>Oct(21-31)</c:v>
                </c:pt>
                <c:pt idx="30">
                  <c:v>Nov(1-10)</c:v>
                </c:pt>
                <c:pt idx="31">
                  <c:v>Nov(11-20)</c:v>
                </c:pt>
                <c:pt idx="32">
                  <c:v>Nov(21-30)</c:v>
                </c:pt>
                <c:pt idx="33">
                  <c:v>Dec(1-10)</c:v>
                </c:pt>
                <c:pt idx="34">
                  <c:v>Dec(11-20)</c:v>
                </c:pt>
                <c:pt idx="35">
                  <c:v>Dec (21-30)</c:v>
                </c:pt>
              </c:strCache>
            </c:strRef>
          </c:cat>
          <c:val>
            <c:numRef>
              <c:f>'Dharasu Plots'!$AG$3:$AG$38</c:f>
              <c:numCache>
                <c:formatCode>General</c:formatCode>
                <c:ptCount val="36"/>
                <c:pt idx="0">
                  <c:v>4.3380036377833324</c:v>
                </c:pt>
                <c:pt idx="1">
                  <c:v>4.2187685463233704</c:v>
                </c:pt>
                <c:pt idx="2">
                  <c:v>3.9043996110283712</c:v>
                </c:pt>
                <c:pt idx="3">
                  <c:v>3.6947537813576692</c:v>
                </c:pt>
                <c:pt idx="4">
                  <c:v>3.5629454638053017</c:v>
                </c:pt>
                <c:pt idx="5">
                  <c:v>3.3022724408432818</c:v>
                </c:pt>
                <c:pt idx="6">
                  <c:v>3.6207281607514692</c:v>
                </c:pt>
                <c:pt idx="7">
                  <c:v>3.8528214921604187</c:v>
                </c:pt>
                <c:pt idx="8">
                  <c:v>3.9671837065223818</c:v>
                </c:pt>
                <c:pt idx="9">
                  <c:v>4.8074542110466076</c:v>
                </c:pt>
                <c:pt idx="10">
                  <c:v>5.6353921253845476</c:v>
                </c:pt>
                <c:pt idx="11">
                  <c:v>7.1199051094469956</c:v>
                </c:pt>
                <c:pt idx="12">
                  <c:v>8.4722187426097371</c:v>
                </c:pt>
                <c:pt idx="13">
                  <c:v>7.9275935122887455</c:v>
                </c:pt>
                <c:pt idx="14">
                  <c:v>8.971327691296711</c:v>
                </c:pt>
                <c:pt idx="15">
                  <c:v>11.2692175086397</c:v>
                </c:pt>
                <c:pt idx="16">
                  <c:v>13.743242099554518</c:v>
                </c:pt>
                <c:pt idx="17">
                  <c:v>20.709107089502837</c:v>
                </c:pt>
                <c:pt idx="18">
                  <c:v>33.540447925858054</c:v>
                </c:pt>
                <c:pt idx="19">
                  <c:v>44.916261593208908</c:v>
                </c:pt>
                <c:pt idx="20">
                  <c:v>52.251220118237221</c:v>
                </c:pt>
                <c:pt idx="21">
                  <c:v>52.253179266458311</c:v>
                </c:pt>
                <c:pt idx="22">
                  <c:v>50.786281635761299</c:v>
                </c:pt>
                <c:pt idx="23">
                  <c:v>41.842402264459253</c:v>
                </c:pt>
                <c:pt idx="24">
                  <c:v>29.88343514613732</c:v>
                </c:pt>
                <c:pt idx="25">
                  <c:v>21.626209004843709</c:v>
                </c:pt>
                <c:pt idx="26">
                  <c:v>11.761525846559058</c:v>
                </c:pt>
                <c:pt idx="27">
                  <c:v>9.4607948384744542</c:v>
                </c:pt>
                <c:pt idx="28">
                  <c:v>8.971327691296711</c:v>
                </c:pt>
                <c:pt idx="29">
                  <c:v>7.7213226012007539</c:v>
                </c:pt>
                <c:pt idx="30">
                  <c:v>6.6822485552738327</c:v>
                </c:pt>
                <c:pt idx="31">
                  <c:v>5.9762228068509504</c:v>
                </c:pt>
                <c:pt idx="32">
                  <c:v>4.9292460590086318</c:v>
                </c:pt>
                <c:pt idx="33">
                  <c:v>4.906821800511298</c:v>
                </c:pt>
                <c:pt idx="34">
                  <c:v>4.9356379502637324</c:v>
                </c:pt>
                <c:pt idx="35">
                  <c:v>4.6126895245674815</c:v>
                </c:pt>
              </c:numCache>
            </c:numRef>
          </c:val>
        </c:ser>
        <c:ser>
          <c:idx val="3"/>
          <c:order val="3"/>
          <c:tx>
            <c:v>Minimum Ecological Requirement</c:v>
          </c:tx>
          <c:spPr>
            <a:ln w="22225"/>
          </c:spPr>
          <c:cat>
            <c:strRef>
              <c:f>'Dharasu Plots'!$A$3:$A$38</c:f>
              <c:strCache>
                <c:ptCount val="36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May(21-30)</c:v>
                </c:pt>
                <c:pt idx="15">
                  <c:v>Jun(1-10)</c:v>
                </c:pt>
                <c:pt idx="16">
                  <c:v>Jun(11-20)</c:v>
                </c:pt>
                <c:pt idx="17">
                  <c:v>Jun(21-30)</c:v>
                </c:pt>
                <c:pt idx="18">
                  <c:v>Jul(1-10)</c:v>
                </c:pt>
                <c:pt idx="19">
                  <c:v>Jul(11-20)</c:v>
                </c:pt>
                <c:pt idx="20">
                  <c:v>Jul(21-31)</c:v>
                </c:pt>
                <c:pt idx="21">
                  <c:v>Aug(1-10)</c:v>
                </c:pt>
                <c:pt idx="22">
                  <c:v>Aug(11-20)</c:v>
                </c:pt>
                <c:pt idx="23">
                  <c:v>Aug(21-31)</c:v>
                </c:pt>
                <c:pt idx="24">
                  <c:v>Sep(1-10)</c:v>
                </c:pt>
                <c:pt idx="25">
                  <c:v>Sep(11-20)</c:v>
                </c:pt>
                <c:pt idx="26">
                  <c:v>Sep(21-30)</c:v>
                </c:pt>
                <c:pt idx="27">
                  <c:v>Oct(1-10)</c:v>
                </c:pt>
                <c:pt idx="28">
                  <c:v>Oct(11-20)</c:v>
                </c:pt>
                <c:pt idx="29">
                  <c:v>Oct(21-31)</c:v>
                </c:pt>
                <c:pt idx="30">
                  <c:v>Nov(1-10)</c:v>
                </c:pt>
                <c:pt idx="31">
                  <c:v>Nov(11-20)</c:v>
                </c:pt>
                <c:pt idx="32">
                  <c:v>Nov(21-30)</c:v>
                </c:pt>
                <c:pt idx="33">
                  <c:v>Dec(1-10)</c:v>
                </c:pt>
                <c:pt idx="34">
                  <c:v>Dec(11-20)</c:v>
                </c:pt>
                <c:pt idx="35">
                  <c:v>Dec (21-30)</c:v>
                </c:pt>
              </c:strCache>
            </c:strRef>
          </c:cat>
          <c:val>
            <c:numRef>
              <c:f>'Dharasu Plots'!$AH$3:$AH$38</c:f>
              <c:numCache>
                <c:formatCode>General</c:formatCode>
                <c:ptCount val="36"/>
                <c:pt idx="0">
                  <c:v>3.3022724408432826</c:v>
                </c:pt>
                <c:pt idx="1">
                  <c:v>3.3022724408432826</c:v>
                </c:pt>
                <c:pt idx="2">
                  <c:v>3.3022724408432826</c:v>
                </c:pt>
                <c:pt idx="3">
                  <c:v>3.3022724408432826</c:v>
                </c:pt>
                <c:pt idx="4">
                  <c:v>3.3022724408432826</c:v>
                </c:pt>
                <c:pt idx="5">
                  <c:v>3.3022724408432826</c:v>
                </c:pt>
                <c:pt idx="6">
                  <c:v>3.3022724408432826</c:v>
                </c:pt>
                <c:pt idx="7">
                  <c:v>3.3022724408432826</c:v>
                </c:pt>
                <c:pt idx="8">
                  <c:v>3.3022724408432826</c:v>
                </c:pt>
                <c:pt idx="9">
                  <c:v>3.3022724408432826</c:v>
                </c:pt>
                <c:pt idx="10">
                  <c:v>3.3022724408432826</c:v>
                </c:pt>
                <c:pt idx="11">
                  <c:v>3.6324996849276179</c:v>
                </c:pt>
                <c:pt idx="12">
                  <c:v>3.3022724408432826</c:v>
                </c:pt>
                <c:pt idx="13">
                  <c:v>3.3022724408432826</c:v>
                </c:pt>
                <c:pt idx="14">
                  <c:v>6.5999058113759181</c:v>
                </c:pt>
                <c:pt idx="15">
                  <c:v>6.5999058113759181</c:v>
                </c:pt>
                <c:pt idx="16">
                  <c:v>6.5999058113759181</c:v>
                </c:pt>
                <c:pt idx="17">
                  <c:v>6.5999058113759181</c:v>
                </c:pt>
                <c:pt idx="18">
                  <c:v>16.685807699395532</c:v>
                </c:pt>
                <c:pt idx="19">
                  <c:v>26.771709587415096</c:v>
                </c:pt>
                <c:pt idx="20">
                  <c:v>34.106910960520359</c:v>
                </c:pt>
                <c:pt idx="21">
                  <c:v>36.857611475434595</c:v>
                </c:pt>
                <c:pt idx="22">
                  <c:v>36.857611475434595</c:v>
                </c:pt>
                <c:pt idx="23">
                  <c:v>34.106910960520359</c:v>
                </c:pt>
                <c:pt idx="24">
                  <c:v>26.771709587415096</c:v>
                </c:pt>
                <c:pt idx="25">
                  <c:v>16.685807699395532</c:v>
                </c:pt>
                <c:pt idx="26">
                  <c:v>6.5999058113759181</c:v>
                </c:pt>
                <c:pt idx="27">
                  <c:v>6.5999058113759181</c:v>
                </c:pt>
                <c:pt idx="28">
                  <c:v>6.5999058113759181</c:v>
                </c:pt>
                <c:pt idx="29">
                  <c:v>3.3022724408432826</c:v>
                </c:pt>
                <c:pt idx="30">
                  <c:v>3.3022724408432826</c:v>
                </c:pt>
                <c:pt idx="31">
                  <c:v>3.3022724408432826</c:v>
                </c:pt>
                <c:pt idx="32">
                  <c:v>3.3022724408432826</c:v>
                </c:pt>
                <c:pt idx="33">
                  <c:v>3.3022724408432826</c:v>
                </c:pt>
                <c:pt idx="34">
                  <c:v>3.3022724408432826</c:v>
                </c:pt>
                <c:pt idx="35">
                  <c:v>3.3022724408432826</c:v>
                </c:pt>
              </c:numCache>
            </c:numRef>
          </c:val>
        </c:ser>
        <c:marker val="1"/>
        <c:axId val="99322112"/>
        <c:axId val="99332096"/>
      </c:lineChart>
      <c:catAx>
        <c:axId val="99322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9332096"/>
        <c:crosses val="autoZero"/>
        <c:auto val="1"/>
        <c:lblAlgn val="ctr"/>
        <c:lblOffset val="100"/>
      </c:catAx>
      <c:valAx>
        <c:axId val="993320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 dirty="0">
                    <a:effectLst/>
                  </a:rPr>
                  <a:t>Normalized Discharge(as % of Max 10-daily Virgin Flow)</a:t>
                </a:r>
                <a:endParaRPr lang="en-US" sz="10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000" dirty="0"/>
              </a:p>
            </c:rich>
          </c:tx>
          <c:layout>
            <c:manualLayout>
              <c:xMode val="edge"/>
              <c:yMode val="edge"/>
              <c:x val="0"/>
              <c:y val="7.4192046748873548E-3"/>
            </c:manualLayout>
          </c:layout>
        </c:title>
        <c:numFmt formatCode="#,##0;\-#,##0" sourceLinked="0"/>
        <c:tickLblPos val="nextTo"/>
        <c:crossAx val="9932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106138219711486E-2"/>
          <c:y val="7.6693475795390403E-2"/>
          <c:w val="0.35787829008261146"/>
          <c:h val="0.20489786463717741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381397637795297E-2"/>
          <c:y val="9.8841487320255023E-2"/>
          <c:w val="0.93461860236220473"/>
          <c:h val="0.66905208098929569"/>
        </c:manualLayout>
      </c:layout>
      <c:lineChart>
        <c:grouping val="standard"/>
        <c:ser>
          <c:idx val="0"/>
          <c:order val="0"/>
          <c:tx>
            <c:v>Average Virgin Flow</c:v>
          </c:tx>
          <c:spPr>
            <a:ln w="22225"/>
          </c:spPr>
          <c:cat>
            <c:strRef>
              <c:f>'Dharasu Plots'!$A$31:$A$38</c:f>
              <c:strCache>
                <c:ptCount val="8"/>
                <c:pt idx="0">
                  <c:v>Oct(11-20)</c:v>
                </c:pt>
                <c:pt idx="1">
                  <c:v>Oct(21-31)</c:v>
                </c:pt>
                <c:pt idx="2">
                  <c:v>Nov(1-10)</c:v>
                </c:pt>
                <c:pt idx="3">
                  <c:v>Nov(11-20)</c:v>
                </c:pt>
                <c:pt idx="4">
                  <c:v>Nov(21-30)</c:v>
                </c:pt>
                <c:pt idx="5">
                  <c:v>Dec(1-10)</c:v>
                </c:pt>
                <c:pt idx="6">
                  <c:v>Dec(11-20)</c:v>
                </c:pt>
                <c:pt idx="7">
                  <c:v>Dec (21-30)</c:v>
                </c:pt>
              </c:strCache>
            </c:strRef>
          </c:cat>
          <c:val>
            <c:numRef>
              <c:f>'Dharasu Plots'!$AE$31:$AE$38</c:f>
              <c:numCache>
                <c:formatCode>General</c:formatCode>
                <c:ptCount val="8"/>
                <c:pt idx="0">
                  <c:v>18.963400022621762</c:v>
                </c:pt>
                <c:pt idx="1">
                  <c:v>15.407943559251123</c:v>
                </c:pt>
                <c:pt idx="2">
                  <c:v>11.965434103284661</c:v>
                </c:pt>
                <c:pt idx="3">
                  <c:v>9.9477184464258119</c:v>
                </c:pt>
                <c:pt idx="4">
                  <c:v>8.751996083981151</c:v>
                </c:pt>
                <c:pt idx="5">
                  <c:v>8.1502263595098547</c:v>
                </c:pt>
                <c:pt idx="6">
                  <c:v>7.6859028426017071</c:v>
                </c:pt>
                <c:pt idx="7">
                  <c:v>6.9549544947448494</c:v>
                </c:pt>
              </c:numCache>
            </c:numRef>
          </c:val>
        </c:ser>
        <c:ser>
          <c:idx val="1"/>
          <c:order val="1"/>
          <c:tx>
            <c:v>90% Dependable Flow</c:v>
          </c:tx>
          <c:spPr>
            <a:ln w="22225"/>
          </c:spPr>
          <c:cat>
            <c:strRef>
              <c:f>'Dharasu Plots'!$A$31:$A$38</c:f>
              <c:strCache>
                <c:ptCount val="8"/>
                <c:pt idx="0">
                  <c:v>Oct(11-20)</c:v>
                </c:pt>
                <c:pt idx="1">
                  <c:v>Oct(21-31)</c:v>
                </c:pt>
                <c:pt idx="2">
                  <c:v>Nov(1-10)</c:v>
                </c:pt>
                <c:pt idx="3">
                  <c:v>Nov(11-20)</c:v>
                </c:pt>
                <c:pt idx="4">
                  <c:v>Nov(21-30)</c:v>
                </c:pt>
                <c:pt idx="5">
                  <c:v>Dec(1-10)</c:v>
                </c:pt>
                <c:pt idx="6">
                  <c:v>Dec(11-20)</c:v>
                </c:pt>
                <c:pt idx="7">
                  <c:v>Dec (21-30)</c:v>
                </c:pt>
              </c:strCache>
            </c:strRef>
          </c:cat>
          <c:val>
            <c:numRef>
              <c:f>'Dharasu Plots'!$AF$31:$AF$38</c:f>
              <c:numCache>
                <c:formatCode>General</c:formatCode>
                <c:ptCount val="8"/>
                <c:pt idx="0">
                  <c:v>11.35459731988032</c:v>
                </c:pt>
                <c:pt idx="1">
                  <c:v>9.7725233020501623</c:v>
                </c:pt>
                <c:pt idx="2">
                  <c:v>8.4574150167420079</c:v>
                </c:pt>
                <c:pt idx="3">
                  <c:v>7.5638306614869641</c:v>
                </c:pt>
                <c:pt idx="4">
                  <c:v>6.2387202894112503</c:v>
                </c:pt>
                <c:pt idx="5">
                  <c:v>6.2103389355921248</c:v>
                </c:pt>
                <c:pt idx="6">
                  <c:v>6.2468102125320604</c:v>
                </c:pt>
                <c:pt idx="7">
                  <c:v>5.8380692262422036</c:v>
                </c:pt>
              </c:numCache>
            </c:numRef>
          </c:val>
        </c:ser>
        <c:ser>
          <c:idx val="2"/>
          <c:order val="2"/>
          <c:tx>
            <c:v>Environmental Flows</c:v>
          </c:tx>
          <c:spPr>
            <a:ln w="22225"/>
          </c:spPr>
          <c:cat>
            <c:strRef>
              <c:f>'Dharasu Plots'!$A$31:$A$38</c:f>
              <c:strCache>
                <c:ptCount val="8"/>
                <c:pt idx="0">
                  <c:v>Oct(11-20)</c:v>
                </c:pt>
                <c:pt idx="1">
                  <c:v>Oct(21-31)</c:v>
                </c:pt>
                <c:pt idx="2">
                  <c:v>Nov(1-10)</c:v>
                </c:pt>
                <c:pt idx="3">
                  <c:v>Nov(11-20)</c:v>
                </c:pt>
                <c:pt idx="4">
                  <c:v>Nov(21-30)</c:v>
                </c:pt>
                <c:pt idx="5">
                  <c:v>Dec(1-10)</c:v>
                </c:pt>
                <c:pt idx="6">
                  <c:v>Dec(11-20)</c:v>
                </c:pt>
                <c:pt idx="7">
                  <c:v>Dec (21-30)</c:v>
                </c:pt>
              </c:strCache>
            </c:strRef>
          </c:cat>
          <c:val>
            <c:numRef>
              <c:f>'Dharasu Plots'!$AG$31:$AG$38</c:f>
              <c:numCache>
                <c:formatCode>General</c:formatCode>
                <c:ptCount val="8"/>
                <c:pt idx="0">
                  <c:v>8.971327691296711</c:v>
                </c:pt>
                <c:pt idx="1">
                  <c:v>7.7213226012007539</c:v>
                </c:pt>
                <c:pt idx="2">
                  <c:v>6.6822485552738327</c:v>
                </c:pt>
                <c:pt idx="3">
                  <c:v>5.9762228068509504</c:v>
                </c:pt>
                <c:pt idx="4">
                  <c:v>4.9292460590086318</c:v>
                </c:pt>
                <c:pt idx="5">
                  <c:v>4.906821800511298</c:v>
                </c:pt>
                <c:pt idx="6">
                  <c:v>4.9356379502637324</c:v>
                </c:pt>
                <c:pt idx="7">
                  <c:v>4.6126895245674815</c:v>
                </c:pt>
              </c:numCache>
            </c:numRef>
          </c:val>
        </c:ser>
        <c:ser>
          <c:idx val="3"/>
          <c:order val="3"/>
          <c:tx>
            <c:v>Minimum Ecological Requirement</c:v>
          </c:tx>
          <c:spPr>
            <a:ln w="22225"/>
          </c:spPr>
          <c:cat>
            <c:strRef>
              <c:f>'Dharasu Plots'!$A$31:$A$38</c:f>
              <c:strCache>
                <c:ptCount val="8"/>
                <c:pt idx="0">
                  <c:v>Oct(11-20)</c:v>
                </c:pt>
                <c:pt idx="1">
                  <c:v>Oct(21-31)</c:v>
                </c:pt>
                <c:pt idx="2">
                  <c:v>Nov(1-10)</c:v>
                </c:pt>
                <c:pt idx="3">
                  <c:v>Nov(11-20)</c:v>
                </c:pt>
                <c:pt idx="4">
                  <c:v>Nov(21-30)</c:v>
                </c:pt>
                <c:pt idx="5">
                  <c:v>Dec(1-10)</c:v>
                </c:pt>
                <c:pt idx="6">
                  <c:v>Dec(11-20)</c:v>
                </c:pt>
                <c:pt idx="7">
                  <c:v>Dec (21-30)</c:v>
                </c:pt>
              </c:strCache>
            </c:strRef>
          </c:cat>
          <c:val>
            <c:numRef>
              <c:f>'Dharasu Plots'!$AH$31:$AH$38</c:f>
              <c:numCache>
                <c:formatCode>General</c:formatCode>
                <c:ptCount val="8"/>
                <c:pt idx="0">
                  <c:v>6.5999058113759181</c:v>
                </c:pt>
                <c:pt idx="1">
                  <c:v>3.3022724408432826</c:v>
                </c:pt>
                <c:pt idx="2">
                  <c:v>3.3022724408432826</c:v>
                </c:pt>
                <c:pt idx="3">
                  <c:v>3.3022724408432826</c:v>
                </c:pt>
                <c:pt idx="4">
                  <c:v>3.3022724408432826</c:v>
                </c:pt>
                <c:pt idx="5">
                  <c:v>3.3022724408432826</c:v>
                </c:pt>
                <c:pt idx="6">
                  <c:v>3.3022724408432826</c:v>
                </c:pt>
                <c:pt idx="7">
                  <c:v>3.3022724408432826</c:v>
                </c:pt>
              </c:numCache>
            </c:numRef>
          </c:val>
        </c:ser>
        <c:marker val="1"/>
        <c:axId val="116328320"/>
        <c:axId val="116329856"/>
      </c:lineChart>
      <c:catAx>
        <c:axId val="116328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6329856"/>
        <c:crosses val="autoZero"/>
        <c:auto val="1"/>
        <c:lblAlgn val="ctr"/>
        <c:lblOffset val="100"/>
      </c:catAx>
      <c:valAx>
        <c:axId val="116329856"/>
        <c:scaling>
          <c:orientation val="minMax"/>
          <c:max val="25"/>
          <c:min val="0"/>
        </c:scaling>
        <c:delete val="1"/>
        <c:axPos val="l"/>
        <c:numFmt formatCode="#,##0;\-#,##0" sourceLinked="0"/>
        <c:tickLblPos val="nextTo"/>
        <c:crossAx val="116328320"/>
        <c:crosses val="autoZero"/>
        <c:crossBetween val="between"/>
        <c:majorUnit val="3"/>
      </c:valAx>
    </c:plotArea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944957967210621"/>
          <c:y val="8.6775843437558717E-2"/>
          <c:w val="0.86614534596218962"/>
          <c:h val="0.67676551832969756"/>
        </c:manualLayout>
      </c:layout>
      <c:lineChart>
        <c:grouping val="standard"/>
        <c:ser>
          <c:idx val="0"/>
          <c:order val="0"/>
          <c:tx>
            <c:v>Average Virgin Flow</c:v>
          </c:tx>
          <c:spPr>
            <a:ln w="22225"/>
          </c:spPr>
          <c:cat>
            <c:strRef>
              <c:f>('Dharasu Plots'!$A$3:$A$16,'Dharasu Plots'!$A$31:$A$38)</c:f>
              <c:strCache>
                <c:ptCount val="22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Oct(11-20)</c:v>
                </c:pt>
                <c:pt idx="15">
                  <c:v>Oct(21-31)</c:v>
                </c:pt>
                <c:pt idx="16">
                  <c:v>Nov(1-10)</c:v>
                </c:pt>
                <c:pt idx="17">
                  <c:v>Nov(11-20)</c:v>
                </c:pt>
                <c:pt idx="18">
                  <c:v>Nov(21-30)</c:v>
                </c:pt>
                <c:pt idx="19">
                  <c:v>Dec(1-10)</c:v>
                </c:pt>
                <c:pt idx="20">
                  <c:v>Dec(11-20)</c:v>
                </c:pt>
                <c:pt idx="21">
                  <c:v>Dec (21-30)</c:v>
                </c:pt>
              </c:strCache>
            </c:strRef>
          </c:cat>
          <c:val>
            <c:numRef>
              <c:f>'Dharasu Plots'!$AE$3:$AE$16</c:f>
              <c:numCache>
                <c:formatCode>General</c:formatCode>
                <c:ptCount val="14"/>
                <c:pt idx="0">
                  <c:v>6.5029311219100254</c:v>
                </c:pt>
                <c:pt idx="1">
                  <c:v>6.2903089071818714</c:v>
                </c:pt>
                <c:pt idx="2">
                  <c:v>6.1794584759159754</c:v>
                </c:pt>
                <c:pt idx="3">
                  <c:v>6.0380763522964145</c:v>
                </c:pt>
                <c:pt idx="4">
                  <c:v>5.9761776250169714</c:v>
                </c:pt>
                <c:pt idx="5">
                  <c:v>5.8644828492658689</c:v>
                </c:pt>
                <c:pt idx="6">
                  <c:v>6.1806839596517253</c:v>
                </c:pt>
                <c:pt idx="7">
                  <c:v>6.607953032969287</c:v>
                </c:pt>
                <c:pt idx="8">
                  <c:v>7.7140661578511622</c:v>
                </c:pt>
                <c:pt idx="9">
                  <c:v>9.4187816797279567</c:v>
                </c:pt>
                <c:pt idx="10">
                  <c:v>11.006535083158623</c:v>
                </c:pt>
                <c:pt idx="11">
                  <c:v>14.470873776243392</c:v>
                </c:pt>
                <c:pt idx="12">
                  <c:v>19.162224520164191</c:v>
                </c:pt>
                <c:pt idx="13">
                  <c:v>21.334224384288138</c:v>
                </c:pt>
              </c:numCache>
            </c:numRef>
          </c:val>
        </c:ser>
        <c:ser>
          <c:idx val="1"/>
          <c:order val="1"/>
          <c:tx>
            <c:v>90% Dependable Flow</c:v>
          </c:tx>
          <c:spPr>
            <a:ln w="22225"/>
          </c:spPr>
          <c:cat>
            <c:strRef>
              <c:f>('Dharasu Plots'!$A$3:$A$16,'Dharasu Plots'!$A$31:$A$38)</c:f>
              <c:strCache>
                <c:ptCount val="22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Oct(11-20)</c:v>
                </c:pt>
                <c:pt idx="15">
                  <c:v>Oct(21-31)</c:v>
                </c:pt>
                <c:pt idx="16">
                  <c:v>Nov(1-10)</c:v>
                </c:pt>
                <c:pt idx="17">
                  <c:v>Nov(11-20)</c:v>
                </c:pt>
                <c:pt idx="18">
                  <c:v>Nov(21-30)</c:v>
                </c:pt>
                <c:pt idx="19">
                  <c:v>Dec(1-10)</c:v>
                </c:pt>
                <c:pt idx="20">
                  <c:v>Dec(11-20)</c:v>
                </c:pt>
                <c:pt idx="21">
                  <c:v>Dec (21-30)</c:v>
                </c:pt>
              </c:strCache>
            </c:strRef>
          </c:cat>
          <c:val>
            <c:numRef>
              <c:f>'Dharasu Plots'!$AF$3:$AF$16</c:f>
              <c:numCache>
                <c:formatCode>General</c:formatCode>
                <c:ptCount val="14"/>
                <c:pt idx="0">
                  <c:v>5.4904119182927795</c:v>
                </c:pt>
                <c:pt idx="1">
                  <c:v>5.3395015406414945</c:v>
                </c:pt>
                <c:pt idx="2">
                  <c:v>4.9416192212143537</c:v>
                </c:pt>
                <c:pt idx="3">
                  <c:v>4.6762801256407514</c:v>
                </c:pt>
                <c:pt idx="4">
                  <c:v>4.5094563933329983</c:v>
                </c:pt>
                <c:pt idx="5">
                  <c:v>4.1795345233782255</c:v>
                </c:pt>
                <c:pt idx="6">
                  <c:v>4.5825892983451357</c:v>
                </c:pt>
                <c:pt idx="7">
                  <c:v>4.8763391656401218</c:v>
                </c:pt>
                <c:pt idx="8">
                  <c:v>5.0210821666063463</c:v>
                </c:pt>
                <c:pt idx="9">
                  <c:v>6.084573942511641</c:v>
                </c:pt>
                <c:pt idx="10">
                  <c:v>7.1324569255720691</c:v>
                </c:pt>
                <c:pt idx="11">
                  <c:v>9.0113368116022841</c:v>
                </c:pt>
                <c:pt idx="12">
                  <c:v>10.722898052380863</c:v>
                </c:pt>
                <c:pt idx="13">
                  <c:v>10.033590918215976</c:v>
                </c:pt>
              </c:numCache>
            </c:numRef>
          </c:val>
        </c:ser>
        <c:ser>
          <c:idx val="2"/>
          <c:order val="2"/>
          <c:tx>
            <c:v>Environmental Flows</c:v>
          </c:tx>
          <c:spPr>
            <a:ln w="22225"/>
          </c:spPr>
          <c:cat>
            <c:strRef>
              <c:f>('Dharasu Plots'!$A$3:$A$16,'Dharasu Plots'!$A$31:$A$38)</c:f>
              <c:strCache>
                <c:ptCount val="22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Oct(11-20)</c:v>
                </c:pt>
                <c:pt idx="15">
                  <c:v>Oct(21-31)</c:v>
                </c:pt>
                <c:pt idx="16">
                  <c:v>Nov(1-10)</c:v>
                </c:pt>
                <c:pt idx="17">
                  <c:v>Nov(11-20)</c:v>
                </c:pt>
                <c:pt idx="18">
                  <c:v>Nov(21-30)</c:v>
                </c:pt>
                <c:pt idx="19">
                  <c:v>Dec(1-10)</c:v>
                </c:pt>
                <c:pt idx="20">
                  <c:v>Dec(11-20)</c:v>
                </c:pt>
                <c:pt idx="21">
                  <c:v>Dec (21-30)</c:v>
                </c:pt>
              </c:strCache>
            </c:strRef>
          </c:cat>
          <c:val>
            <c:numRef>
              <c:f>'Dharasu Plots'!$AG$3:$AG$16</c:f>
              <c:numCache>
                <c:formatCode>General</c:formatCode>
                <c:ptCount val="14"/>
                <c:pt idx="0">
                  <c:v>4.3380036377833324</c:v>
                </c:pt>
                <c:pt idx="1">
                  <c:v>4.2187685463233704</c:v>
                </c:pt>
                <c:pt idx="2">
                  <c:v>3.9043996110283712</c:v>
                </c:pt>
                <c:pt idx="3">
                  <c:v>3.6947537813576692</c:v>
                </c:pt>
                <c:pt idx="4">
                  <c:v>3.5629454638053017</c:v>
                </c:pt>
                <c:pt idx="5">
                  <c:v>3.3022724408432818</c:v>
                </c:pt>
                <c:pt idx="6">
                  <c:v>3.6207281607514692</c:v>
                </c:pt>
                <c:pt idx="7">
                  <c:v>3.8528214921604187</c:v>
                </c:pt>
                <c:pt idx="8">
                  <c:v>3.9671837065223818</c:v>
                </c:pt>
                <c:pt idx="9">
                  <c:v>4.8074542110466076</c:v>
                </c:pt>
                <c:pt idx="10">
                  <c:v>5.6353921253845476</c:v>
                </c:pt>
                <c:pt idx="11">
                  <c:v>7.1199051094469956</c:v>
                </c:pt>
                <c:pt idx="12">
                  <c:v>8.4722187426097371</c:v>
                </c:pt>
                <c:pt idx="13">
                  <c:v>7.9275935122887455</c:v>
                </c:pt>
              </c:numCache>
            </c:numRef>
          </c:val>
        </c:ser>
        <c:ser>
          <c:idx val="3"/>
          <c:order val="3"/>
          <c:tx>
            <c:v>Minimum Ecological Requirement</c:v>
          </c:tx>
          <c:spPr>
            <a:ln w="22225"/>
          </c:spPr>
          <c:cat>
            <c:strRef>
              <c:f>('Dharasu Plots'!$A$3:$A$16,'Dharasu Plots'!$A$31:$A$38)</c:f>
              <c:strCache>
                <c:ptCount val="22"/>
                <c:pt idx="0">
                  <c:v>Jan (1-10)</c:v>
                </c:pt>
                <c:pt idx="1">
                  <c:v>Jan (11-20)</c:v>
                </c:pt>
                <c:pt idx="2">
                  <c:v>Jan (21-31)</c:v>
                </c:pt>
                <c:pt idx="3">
                  <c:v>Feb(1-10)</c:v>
                </c:pt>
                <c:pt idx="4">
                  <c:v>Feb(11-20)</c:v>
                </c:pt>
                <c:pt idx="5">
                  <c:v>Feb (21-28)</c:v>
                </c:pt>
                <c:pt idx="6">
                  <c:v>Mar(1-10)</c:v>
                </c:pt>
                <c:pt idx="7">
                  <c:v>Mar(11-20)</c:v>
                </c:pt>
                <c:pt idx="8">
                  <c:v>Mar (21-31)</c:v>
                </c:pt>
                <c:pt idx="9">
                  <c:v>Apr(1-10)</c:v>
                </c:pt>
                <c:pt idx="10">
                  <c:v>Apr(11-20)</c:v>
                </c:pt>
                <c:pt idx="11">
                  <c:v>Apr (21-30)</c:v>
                </c:pt>
                <c:pt idx="12">
                  <c:v>May(1-10)</c:v>
                </c:pt>
                <c:pt idx="13">
                  <c:v>May(11-20)</c:v>
                </c:pt>
                <c:pt idx="14">
                  <c:v>Oct(11-20)</c:v>
                </c:pt>
                <c:pt idx="15">
                  <c:v>Oct(21-31)</c:v>
                </c:pt>
                <c:pt idx="16">
                  <c:v>Nov(1-10)</c:v>
                </c:pt>
                <c:pt idx="17">
                  <c:v>Nov(11-20)</c:v>
                </c:pt>
                <c:pt idx="18">
                  <c:v>Nov(21-30)</c:v>
                </c:pt>
                <c:pt idx="19">
                  <c:v>Dec(1-10)</c:v>
                </c:pt>
                <c:pt idx="20">
                  <c:v>Dec(11-20)</c:v>
                </c:pt>
                <c:pt idx="21">
                  <c:v>Dec (21-30)</c:v>
                </c:pt>
              </c:strCache>
            </c:strRef>
          </c:cat>
          <c:val>
            <c:numRef>
              <c:f>'Dharasu Plots'!$AH$3:$AH$16</c:f>
              <c:numCache>
                <c:formatCode>General</c:formatCode>
                <c:ptCount val="14"/>
                <c:pt idx="0">
                  <c:v>3.3022724408432826</c:v>
                </c:pt>
                <c:pt idx="1">
                  <c:v>3.3022724408432826</c:v>
                </c:pt>
                <c:pt idx="2">
                  <c:v>3.3022724408432826</c:v>
                </c:pt>
                <c:pt idx="3">
                  <c:v>3.3022724408432826</c:v>
                </c:pt>
                <c:pt idx="4">
                  <c:v>3.3022724408432826</c:v>
                </c:pt>
                <c:pt idx="5">
                  <c:v>3.3022724408432826</c:v>
                </c:pt>
                <c:pt idx="6">
                  <c:v>3.3022724408432826</c:v>
                </c:pt>
                <c:pt idx="7">
                  <c:v>3.3022724408432826</c:v>
                </c:pt>
                <c:pt idx="8">
                  <c:v>3.3022724408432826</c:v>
                </c:pt>
                <c:pt idx="9">
                  <c:v>3.3022724408432826</c:v>
                </c:pt>
                <c:pt idx="10">
                  <c:v>3.3022724408432826</c:v>
                </c:pt>
                <c:pt idx="11">
                  <c:v>3.6324996849276179</c:v>
                </c:pt>
                <c:pt idx="12">
                  <c:v>3.3022724408432826</c:v>
                </c:pt>
                <c:pt idx="13">
                  <c:v>3.3022724408432826</c:v>
                </c:pt>
              </c:numCache>
            </c:numRef>
          </c:val>
        </c:ser>
        <c:marker val="1"/>
        <c:axId val="116376320"/>
        <c:axId val="116377856"/>
      </c:lineChart>
      <c:catAx>
        <c:axId val="11637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6377856"/>
        <c:crosses val="autoZero"/>
        <c:auto val="1"/>
        <c:lblAlgn val="ctr"/>
        <c:lblOffset val="100"/>
      </c:catAx>
      <c:valAx>
        <c:axId val="116377856"/>
        <c:scaling>
          <c:orientation val="minMax"/>
          <c:max val="25"/>
          <c:min val="0"/>
        </c:scaling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Normalized Discharge(as % of Max 10-daily Virgin Flow)</a:t>
                </a:r>
                <a:endParaRPr lang="en-US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7.419204674887353E-3"/>
            </c:manualLayout>
          </c:layout>
        </c:title>
        <c:numFmt formatCode="#,##0;\-#,##0" sourceLinked="0"/>
        <c:tickLblPos val="nextTo"/>
        <c:crossAx val="116376320"/>
        <c:crosses val="autoZero"/>
        <c:crossBetween val="between"/>
        <c:majorUnit val="3"/>
      </c:valAx>
    </c:plotArea>
    <c:legend>
      <c:legendPos val="r"/>
      <c:layout>
        <c:manualLayout>
          <c:xMode val="edge"/>
          <c:yMode val="edge"/>
          <c:x val="0.17023165582563049"/>
          <c:y val="2.2249046379764614E-2"/>
          <c:w val="0.47967571988284163"/>
          <c:h val="0.30177636552875337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E448C7-A079-49D7-A3D7-BF46AC694EC6}" type="datetimeFigureOut">
              <a:rPr lang="en-US"/>
              <a:pPr>
                <a:defRPr/>
              </a:pPr>
              <a:t>05-02-2015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FB7E8E-86AD-476A-8BA3-41144123B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378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1624027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152B-E6C9-4ACB-99AA-8AB7F476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B3EE-6B66-428B-8900-0DBC2F9DF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40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2057A-447A-4503-8036-8D78951A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4756" y="6235700"/>
            <a:ext cx="495300" cy="4953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236613"/>
            <a:ext cx="2120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>
                <a:solidFill>
                  <a:srgbClr val="003399"/>
                </a:solidFill>
              </a:rPr>
              <a:t>Le-Meridian, New Delhi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February 5, 2015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27410" y="6224383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Dr Vinod Tare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IIT Kanpur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95500" y="6262013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rgbClr val="003399"/>
                </a:solidFill>
              </a:rPr>
              <a:t>Environmental Flows for Strategic Planning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For the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Ganga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Basin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EC6C-9031-48CC-9356-5C6C0BD2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4236-E6B2-42E9-AA45-CAD5B7675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B8D06-58D1-42B4-942F-EC576F0A8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3BDE-4AC5-47E5-8F8B-70526E61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6C4C-3E8A-45DF-B999-FA09F576B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7E0E-2FD6-4DAC-B216-5F0DF40B7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3250-2CE9-4CDD-AF7B-244A5AA0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3703" y="420914"/>
            <a:ext cx="8001000" cy="56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252" y="1186542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609601" y="1000820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BFA87-986E-4D88-B4BE-D977E5EC7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82600" y="614434"/>
            <a:ext cx="88142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i="1" dirty="0" smtClean="0"/>
              <a:t>Workshop on </a:t>
            </a:r>
          </a:p>
          <a:p>
            <a:endParaRPr lang="en-US" sz="2000" b="1" i="1" dirty="0" smtClean="0"/>
          </a:p>
          <a:p>
            <a:r>
              <a:rPr lang="en-US" sz="2800" b="1" dirty="0" smtClean="0"/>
              <a:t>Environmental Flows for </a:t>
            </a:r>
          </a:p>
          <a:p>
            <a:r>
              <a:rPr lang="en-US" sz="2800" b="1" dirty="0" smtClean="0"/>
              <a:t>Strategic Planning for the </a:t>
            </a:r>
            <a:r>
              <a:rPr lang="en-US" sz="2800" b="1" dirty="0" err="1" smtClean="0"/>
              <a:t>Ganga</a:t>
            </a:r>
            <a:r>
              <a:rPr lang="en-US" sz="2800" b="1" dirty="0" smtClean="0"/>
              <a:t> Basin</a:t>
            </a:r>
            <a:endParaRPr lang="en-US" sz="2800" dirty="0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673929" y="41565"/>
            <a:ext cx="64562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3399"/>
                </a:solidFill>
              </a:rPr>
              <a:t>Thursday, February 5, 2015</a:t>
            </a:r>
            <a:endParaRPr lang="en-US" dirty="0">
              <a:solidFill>
                <a:srgbClr val="003399"/>
              </a:solidFill>
            </a:endParaRPr>
          </a:p>
          <a:p>
            <a:pPr algn="r"/>
            <a:r>
              <a:rPr lang="en-US" dirty="0" smtClean="0">
                <a:solidFill>
                  <a:srgbClr val="003399"/>
                </a:solidFill>
              </a:rPr>
              <a:t> Le </a:t>
            </a:r>
            <a:r>
              <a:rPr lang="en-US" dirty="0" err="1" smtClean="0">
                <a:solidFill>
                  <a:srgbClr val="003399"/>
                </a:solidFill>
              </a:rPr>
              <a:t>Meridien</a:t>
            </a:r>
            <a:r>
              <a:rPr lang="en-US" dirty="0" smtClean="0">
                <a:solidFill>
                  <a:srgbClr val="003399"/>
                </a:solidFill>
              </a:rPr>
              <a:t> Hotel</a:t>
            </a:r>
          </a:p>
          <a:p>
            <a:pPr algn="r"/>
            <a:r>
              <a:rPr lang="en-US" dirty="0" smtClean="0">
                <a:solidFill>
                  <a:srgbClr val="003399"/>
                </a:solidFill>
              </a:rPr>
              <a:t> New Delhi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100" y="3191103"/>
            <a:ext cx="881423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600" b="1" i="1" dirty="0" smtClean="0"/>
              <a:t>Session 3: </a:t>
            </a:r>
            <a:r>
              <a:rPr lang="en-US" sz="2800" b="1" dirty="0" err="1" smtClean="0"/>
              <a:t>Ganga</a:t>
            </a:r>
            <a:r>
              <a:rPr lang="en-US" sz="2800" b="1" dirty="0" smtClean="0"/>
              <a:t> River Basin – Values and Environmental Flows</a:t>
            </a:r>
            <a:endParaRPr lang="en-US" sz="2800" dirty="0" smtClean="0"/>
          </a:p>
          <a:p>
            <a:pPr algn="ctr">
              <a:spcAft>
                <a:spcPts val="1200"/>
              </a:spcAft>
            </a:pPr>
            <a:endParaRPr lang="en-US" sz="2600" b="1" i="1" dirty="0" smtClean="0"/>
          </a:p>
          <a:p>
            <a:pPr algn="ctr"/>
            <a:r>
              <a:rPr lang="en-US" sz="2800" b="1" i="1" dirty="0" smtClean="0">
                <a:solidFill>
                  <a:srgbClr val="003399"/>
                </a:solidFill>
              </a:rPr>
              <a:t>An Ecosystem Services Perspective</a:t>
            </a:r>
            <a:endParaRPr lang="en-US" sz="2400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460863"/>
          <a:ext cx="9144000" cy="2938498"/>
        </p:xfrm>
        <a:graphic>
          <a:graphicData uri="http://schemas.openxmlformats.org/drawingml/2006/table">
            <a:tbl>
              <a:tblPr/>
              <a:tblGrid>
                <a:gridCol w="1411999"/>
                <a:gridCol w="1461026"/>
                <a:gridCol w="1280017"/>
                <a:gridCol w="1251972"/>
                <a:gridCol w="1209351"/>
                <a:gridCol w="1358395"/>
                <a:gridCol w="1171240"/>
              </a:tblGrid>
              <a:tr h="98777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River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stretch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Algal ratio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D*  G*  BG*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Specific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Zoobenthos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Families/ RET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Carps/ Cat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fishes / All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 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taxa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Characteristic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fish 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Higher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4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LGB </a:t>
                      </a:r>
                      <a:endParaRPr lang="en-US" sz="1600" b="1" dirty="0" smtClean="0">
                        <a:solidFill>
                          <a:srgbClr val="003399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Farakka</a:t>
                      </a:r>
                      <a:r>
                        <a:rPr lang="en-US" sz="1600" b="1" baseline="0" dirty="0" smtClean="0">
                          <a:latin typeface="Calibri"/>
                          <a:cs typeface="Calibri"/>
                        </a:rPr>
                        <a:t> to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Ganga</a:t>
                      </a: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Sagar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100:161: 220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(127, 205, 279)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Total: 652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Other: 41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Thysanura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Collembola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Annelids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Mollusca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Echinoderms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37/ 12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(16/27/172)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IMC,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Catfishes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Hilsa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latin typeface="Calibri"/>
                          <a:cs typeface="Calibri"/>
                        </a:rPr>
                        <a:t>Polynems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Calibri"/>
                          <a:cs typeface="Calibri"/>
                        </a:rPr>
                        <a:t>paradiseus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cs typeface="Calibri"/>
                        </a:rPr>
                        <a:t>Liza </a:t>
                      </a:r>
                      <a:r>
                        <a:rPr lang="en-US" sz="1600" i="1" dirty="0" err="1">
                          <a:latin typeface="Calibri"/>
                          <a:cs typeface="Calibri"/>
                        </a:rPr>
                        <a:t>parsia</a:t>
                      </a:r>
                      <a:r>
                        <a:rPr lang="en-US" sz="1600" i="1" dirty="0">
                          <a:latin typeface="Calibri"/>
                          <a:cs typeface="Calibri"/>
                        </a:rPr>
                        <a:t>,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Calibri"/>
                          <a:cs typeface="Calibri"/>
                        </a:rPr>
                        <a:t>Harpodon</a:t>
                      </a:r>
                      <a:r>
                        <a:rPr lang="en-US" sz="1600" i="1" dirty="0">
                          <a:latin typeface="Calibri"/>
                          <a:cs typeface="Calibri"/>
                        </a:rPr>
                        <a:t> </a:t>
                      </a:r>
                      <a:endParaRPr lang="en-US" sz="1600" i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latin typeface="Calibri"/>
                          <a:cs typeface="Calibri"/>
                        </a:rPr>
                        <a:t>neherus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Turtles,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Ghariyals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Gangetic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Dolphins,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Porpoises,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Crocodiles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82600" y="5143500"/>
            <a:ext cx="734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sym typeface="Wingdings 2"/>
              </a:rPr>
              <a:t>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sym typeface="Wingdings 2"/>
              </a:rPr>
              <a:t>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 couple of brown trout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Salmo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trutta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fario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were cited by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Nautiyal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(2007);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D* G* BG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*= Diatoms, Green algae, Blue green algae;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RET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= Rare, Endangered, Threatened;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IMC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= Indian major carps; CF= Cat fishes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5" y="0"/>
            <a:ext cx="843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003399"/>
                </a:solidFill>
              </a:rPr>
              <a:t>Indicative Biological Profile of Different Stretches of River </a:t>
            </a:r>
            <a:r>
              <a:rPr lang="en-IN" sz="3200" b="1" dirty="0" err="1" smtClean="0">
                <a:solidFill>
                  <a:srgbClr val="003399"/>
                </a:solidFill>
              </a:rPr>
              <a:t>Ganga</a:t>
            </a:r>
            <a:endParaRPr lang="en-US" sz="3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66439" y="374079"/>
            <a:ext cx="7994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Threats to Biodiversity of River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Ganga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252" y="1186542"/>
            <a:ext cx="8001000" cy="496025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IN" sz="2400" dirty="0" smtClean="0"/>
              <a:t>Habitat Fragmentation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Shrinkage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Alterations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Pollution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Invasion by Alien Species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Encroachment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Disturbances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Habitat Malnutrition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Ecosystem Services: Losses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b="1" i="1" dirty="0" smtClean="0"/>
              <a:t>Decline of Fish Catch per km at Allahabad between 1950 to 2010 </a:t>
            </a:r>
            <a:endParaRPr lang="en-US" sz="1600" b="1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89159" y="1712687"/>
          <a:ext cx="6822727" cy="4397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85057" y="780138"/>
          <a:ext cx="8686800" cy="296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486400" y="3565071"/>
          <a:ext cx="3657600" cy="329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2400" y="3592287"/>
          <a:ext cx="5257800" cy="32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Typical 10 Daily Hydrograph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9718362"/>
              </p:ext>
            </p:extLst>
          </p:nvPr>
        </p:nvGraphicFramePr>
        <p:xfrm>
          <a:off x="4087942" y="464461"/>
          <a:ext cx="5056058" cy="1226820"/>
        </p:xfrm>
        <a:graphic>
          <a:graphicData uri="http://schemas.openxmlformats.org/drawingml/2006/table">
            <a:tbl>
              <a:tblPr firstRow="1" bandRow="1">
                <a:solidFill>
                  <a:srgbClr val="E9EEEE">
                    <a:alpha val="5882"/>
                  </a:srgbClr>
                </a:solidFill>
                <a:tableStyleId>{5C22544A-7EE6-4342-B048-85BDC9FD1C3A}</a:tableStyleId>
              </a:tblPr>
              <a:tblGrid>
                <a:gridCol w="861060"/>
                <a:gridCol w="1592898"/>
                <a:gridCol w="985422"/>
                <a:gridCol w="1616678"/>
              </a:tblGrid>
              <a:tr h="432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3399"/>
                          </a:solidFill>
                          <a:effectLst/>
                        </a:rPr>
                        <a:t>Basis</a:t>
                      </a:r>
                      <a:endParaRPr lang="en-US" sz="10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3399"/>
                          </a:solidFill>
                          <a:effectLst/>
                        </a:rPr>
                        <a:t>Minimum </a:t>
                      </a: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Ecological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Requirement </a:t>
                      </a:r>
                      <a:r>
                        <a:rPr lang="en-GB" sz="1000" dirty="0">
                          <a:solidFill>
                            <a:srgbClr val="003399"/>
                          </a:solidFill>
                          <a:effectLst/>
                        </a:rPr>
                        <a:t>as  % </a:t>
                      </a:r>
                      <a:endParaRPr lang="en-GB" sz="1000" dirty="0" smtClean="0">
                        <a:solidFill>
                          <a:srgbClr val="003399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of </a:t>
                      </a:r>
                      <a:r>
                        <a:rPr lang="en-GB" sz="1000" dirty="0">
                          <a:solidFill>
                            <a:srgbClr val="003399"/>
                          </a:solidFill>
                          <a:effectLst/>
                        </a:rPr>
                        <a:t>Virgin </a:t>
                      </a: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Flows</a:t>
                      </a:r>
                      <a:endParaRPr lang="en-US" sz="10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E-Flows </a:t>
                      </a:r>
                      <a:r>
                        <a:rPr lang="en-GB" sz="1000" dirty="0">
                          <a:solidFill>
                            <a:srgbClr val="003399"/>
                          </a:solidFill>
                          <a:effectLst/>
                        </a:rPr>
                        <a:t>as % of Average Virgin </a:t>
                      </a: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Flow</a:t>
                      </a:r>
                      <a:endParaRPr lang="en-US" sz="10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3399"/>
                          </a:solidFill>
                          <a:effectLst/>
                        </a:rPr>
                        <a:t>E-Flows as % of 90 % Dependable Flows</a:t>
                      </a:r>
                      <a:endParaRPr lang="en-US" sz="10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32000"/>
                      </a:schemeClr>
                    </a:solidFill>
                  </a:tcPr>
                </a:tc>
              </a:tr>
              <a:tr h="109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Wet Period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32.59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46.13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61.04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</a:tr>
              <a:tr h="109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Dry Period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32.96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53.12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67.23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  <a:alpha val="38000"/>
                      </a:schemeClr>
                    </a:solidFill>
                  </a:tcPr>
                </a:tc>
              </a:tr>
              <a:tr h="109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32.67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47.54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62.29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  <a:alpha val="2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94286" y="4049486"/>
            <a:ext cx="1669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Marginal to Poor or Dead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08800" y="4071257"/>
            <a:ext cx="166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Excellent to Very Good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65257" y="4136572"/>
            <a:ext cx="166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Good to Marginal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79771" y="3730171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River Health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361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/>
      <p:bldP spid="10" grpId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E-Flows and River Health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Scientific and Social Aspect or Only Scientific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E-Flows Only for Hydropower and not for domestic, industrial and agriculture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Highly Modified and Near Pristine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Perennial and Seasonal </a:t>
            </a:r>
            <a:r>
              <a:rPr lang="en-US" sz="2400" dirty="0" smtClean="0"/>
              <a:t>Rivers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Perennial </a:t>
            </a:r>
            <a:r>
              <a:rPr lang="en-US" sz="2400" dirty="0" smtClean="0"/>
              <a:t>to </a:t>
            </a:r>
            <a:r>
              <a:rPr lang="en-US" sz="2400" dirty="0" smtClean="0"/>
              <a:t>Seasonal Rivers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Seasonal </a:t>
            </a:r>
            <a:r>
              <a:rPr lang="en-US" sz="2400" dirty="0" smtClean="0"/>
              <a:t>to Perennial Rivers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895350"/>
          </a:xfrm>
        </p:spPr>
        <p:txBody>
          <a:bodyPr/>
          <a:lstStyle/>
          <a:p>
            <a:pPr eaLnBrk="1" hangingPunct="1"/>
            <a:r>
              <a:rPr lang="en-US" sz="4800" smtClean="0"/>
              <a:t>Thank You !</a:t>
            </a:r>
            <a:endParaRPr lang="en-IN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828"/>
            <a:ext cx="3492500" cy="4200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609600" y="311195"/>
            <a:ext cx="8811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en-US" sz="4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Ganga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River Basin Management Plan</a:t>
            </a:r>
          </a:p>
          <a:p>
            <a:pPr eaLnBrk="1" hangingPunct="1">
              <a:defRPr/>
            </a:pP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GRBMP</a:t>
            </a:r>
          </a:p>
        </p:txBody>
      </p:sp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815" t="35297" r="31213" b="12200"/>
          <a:stretch>
            <a:fillRect/>
          </a:stretch>
        </p:blipFill>
        <p:spPr bwMode="auto">
          <a:xfrm>
            <a:off x="2688818" y="1704115"/>
            <a:ext cx="6039553" cy="446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189" y="304800"/>
            <a:ext cx="8001000" cy="635455"/>
          </a:xfrm>
        </p:spPr>
        <p:txBody>
          <a:bodyPr/>
          <a:lstStyle/>
          <a:p>
            <a:r>
              <a:rPr lang="en-US" b="1" dirty="0" smtClean="0">
                <a:solidFill>
                  <a:srgbClr val="003399"/>
                </a:solidFill>
              </a:rPr>
              <a:t>Ecosystem Services</a:t>
            </a:r>
            <a:endParaRPr lang="en-US" b="1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52" y="1186541"/>
            <a:ext cx="8001000" cy="4982029"/>
          </a:xfrm>
        </p:spPr>
        <p:txBody>
          <a:bodyPr/>
          <a:lstStyle/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3399"/>
                </a:solidFill>
              </a:rPr>
              <a:t>Provisioning Services or Products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which are visible and tradable items such as food, freshwater, fiber and energy; 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3399"/>
                </a:solidFill>
              </a:rPr>
              <a:t>Regulating Services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e.g. flood attenuation, groundwater recharge, ingress of sea, prevention of salt water intrusion; 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3399"/>
                </a:solidFill>
              </a:rPr>
              <a:t>Supporting Services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e.g. nutrient recycling, soil formation, biodiversity maintenance; and 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3399"/>
                </a:solidFill>
              </a:rPr>
              <a:t>Cultural Services </a:t>
            </a:r>
            <a:r>
              <a:rPr lang="en-US" sz="2000" dirty="0" smtClean="0"/>
              <a:t>e.g. recreation, spiritual fulfillment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358622" y="3468914"/>
            <a:ext cx="1752600" cy="1212586"/>
            <a:chOff x="3733800" y="2859132"/>
            <a:chExt cx="983676" cy="813709"/>
          </a:xfrm>
        </p:grpSpPr>
        <p:sp>
          <p:nvSpPr>
            <p:cNvPr id="4" name="Freeform 3"/>
            <p:cNvSpPr/>
            <p:nvPr/>
          </p:nvSpPr>
          <p:spPr>
            <a:xfrm>
              <a:off x="3733800" y="3429000"/>
              <a:ext cx="947651" cy="141316"/>
            </a:xfrm>
            <a:custGeom>
              <a:avLst/>
              <a:gdLst>
                <a:gd name="connsiteX0" fmla="*/ 0 w 947651"/>
                <a:gd name="connsiteY0" fmla="*/ 36021 h 141316"/>
                <a:gd name="connsiteX1" fmla="*/ 349135 w 947651"/>
                <a:gd name="connsiteY1" fmla="*/ 135774 h 141316"/>
                <a:gd name="connsiteX2" fmla="*/ 648393 w 947651"/>
                <a:gd name="connsiteY2" fmla="*/ 2771 h 141316"/>
                <a:gd name="connsiteX3" fmla="*/ 947651 w 947651"/>
                <a:gd name="connsiteY3" fmla="*/ 119149 h 14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7651" h="141316">
                  <a:moveTo>
                    <a:pt x="0" y="36021"/>
                  </a:moveTo>
                  <a:cubicBezTo>
                    <a:pt x="120535" y="88668"/>
                    <a:pt x="241070" y="141316"/>
                    <a:pt x="349135" y="135774"/>
                  </a:cubicBezTo>
                  <a:cubicBezTo>
                    <a:pt x="457200" y="130232"/>
                    <a:pt x="548640" y="5542"/>
                    <a:pt x="648393" y="2771"/>
                  </a:cubicBezTo>
                  <a:cubicBezTo>
                    <a:pt x="748146" y="0"/>
                    <a:pt x="847898" y="59574"/>
                    <a:pt x="947651" y="119149"/>
                  </a:cubicBezTo>
                </a:path>
              </a:pathLst>
            </a:cu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769825" y="3531525"/>
              <a:ext cx="947651" cy="141316"/>
            </a:xfrm>
            <a:custGeom>
              <a:avLst/>
              <a:gdLst>
                <a:gd name="connsiteX0" fmla="*/ 0 w 947651"/>
                <a:gd name="connsiteY0" fmla="*/ 36021 h 141316"/>
                <a:gd name="connsiteX1" fmla="*/ 349135 w 947651"/>
                <a:gd name="connsiteY1" fmla="*/ 135774 h 141316"/>
                <a:gd name="connsiteX2" fmla="*/ 648393 w 947651"/>
                <a:gd name="connsiteY2" fmla="*/ 2771 h 141316"/>
                <a:gd name="connsiteX3" fmla="*/ 947651 w 947651"/>
                <a:gd name="connsiteY3" fmla="*/ 119149 h 14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7651" h="141316">
                  <a:moveTo>
                    <a:pt x="0" y="36021"/>
                  </a:moveTo>
                  <a:cubicBezTo>
                    <a:pt x="120535" y="88668"/>
                    <a:pt x="241070" y="141316"/>
                    <a:pt x="349135" y="135774"/>
                  </a:cubicBezTo>
                  <a:cubicBezTo>
                    <a:pt x="457200" y="130232"/>
                    <a:pt x="548640" y="5542"/>
                    <a:pt x="648393" y="2771"/>
                  </a:cubicBezTo>
                  <a:cubicBezTo>
                    <a:pt x="748146" y="0"/>
                    <a:pt x="847898" y="59574"/>
                    <a:pt x="947651" y="119149"/>
                  </a:cubicBezTo>
                </a:path>
              </a:pathLst>
            </a:custGeom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750424" y="3320934"/>
              <a:ext cx="947651" cy="141316"/>
            </a:xfrm>
            <a:custGeom>
              <a:avLst/>
              <a:gdLst>
                <a:gd name="connsiteX0" fmla="*/ 0 w 947651"/>
                <a:gd name="connsiteY0" fmla="*/ 36021 h 141316"/>
                <a:gd name="connsiteX1" fmla="*/ 349135 w 947651"/>
                <a:gd name="connsiteY1" fmla="*/ 135774 h 141316"/>
                <a:gd name="connsiteX2" fmla="*/ 648393 w 947651"/>
                <a:gd name="connsiteY2" fmla="*/ 2771 h 141316"/>
                <a:gd name="connsiteX3" fmla="*/ 947651 w 947651"/>
                <a:gd name="connsiteY3" fmla="*/ 119149 h 14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7651" h="141316">
                  <a:moveTo>
                    <a:pt x="0" y="36021"/>
                  </a:moveTo>
                  <a:cubicBezTo>
                    <a:pt x="120535" y="88668"/>
                    <a:pt x="241070" y="141316"/>
                    <a:pt x="349135" y="135774"/>
                  </a:cubicBezTo>
                  <a:cubicBezTo>
                    <a:pt x="457200" y="130232"/>
                    <a:pt x="548640" y="5542"/>
                    <a:pt x="648393" y="2771"/>
                  </a:cubicBezTo>
                  <a:cubicBezTo>
                    <a:pt x="748146" y="0"/>
                    <a:pt x="847898" y="59574"/>
                    <a:pt x="947651" y="119149"/>
                  </a:cubicBezTo>
                </a:path>
              </a:pathLst>
            </a:custGeom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3301" y="2859132"/>
              <a:ext cx="898139" cy="414589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River Health</a:t>
              </a:r>
              <a:endPara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9" name="Circular Arrow 8"/>
          <p:cNvSpPr/>
          <p:nvPr/>
        </p:nvSpPr>
        <p:spPr>
          <a:xfrm>
            <a:off x="2749022" y="2874465"/>
            <a:ext cx="3124200" cy="2514600"/>
          </a:xfrm>
          <a:prstGeom prst="circularArrow">
            <a:avLst>
              <a:gd name="adj1" fmla="val 16025"/>
              <a:gd name="adj2" fmla="val 148083"/>
              <a:gd name="adj3" fmla="val 14166674"/>
              <a:gd name="adj4" fmla="val 14347691"/>
              <a:gd name="adj5" fmla="val 54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 rot="12671632">
            <a:off x="2464689" y="1467823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76066">
            <a:off x="1856581" y="1500416"/>
            <a:ext cx="2656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Agriculture &amp;</a:t>
            </a:r>
          </a:p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Food Security</a:t>
            </a:r>
          </a:p>
        </p:txBody>
      </p:sp>
      <p:sp>
        <p:nvSpPr>
          <p:cNvPr id="13" name="Circular Arrow 12"/>
          <p:cNvSpPr/>
          <p:nvPr/>
        </p:nvSpPr>
        <p:spPr>
          <a:xfrm rot="9628843">
            <a:off x="1277554" y="2559123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964722">
            <a:off x="1165208" y="4796003"/>
            <a:ext cx="2129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Ecosystem </a:t>
            </a:r>
          </a:p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Services</a:t>
            </a:r>
          </a:p>
        </p:txBody>
      </p:sp>
      <p:sp>
        <p:nvSpPr>
          <p:cNvPr id="15" name="Circular Arrow 14"/>
          <p:cNvSpPr/>
          <p:nvPr/>
        </p:nvSpPr>
        <p:spPr>
          <a:xfrm rot="7889731">
            <a:off x="1842726" y="4165122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8878458">
            <a:off x="4587343" y="1527865"/>
            <a:ext cx="2186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Diseases &amp; </a:t>
            </a:r>
          </a:p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Healthcare</a:t>
            </a:r>
          </a:p>
        </p:txBody>
      </p:sp>
      <p:sp>
        <p:nvSpPr>
          <p:cNvPr id="17" name="Circular Arrow 16"/>
          <p:cNvSpPr/>
          <p:nvPr/>
        </p:nvSpPr>
        <p:spPr>
          <a:xfrm rot="8928368" flipH="1">
            <a:off x="4254419" y="1599086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1971157" flipH="1">
            <a:off x="5263503" y="2711524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3710269" flipH="1">
            <a:off x="5043126" y="4190532"/>
            <a:ext cx="2103047" cy="19864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43645"/>
              <a:gd name="adj5" fmla="val 191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3914" y="3271976"/>
            <a:ext cx="149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Energy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80370" y="2747955"/>
            <a:ext cx="3588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Water Supply, Sanitation &amp; Industrial Pollution</a:t>
            </a:r>
          </a:p>
        </p:txBody>
      </p:sp>
      <p:sp>
        <p:nvSpPr>
          <p:cNvPr id="22" name="TextBox 21"/>
          <p:cNvSpPr txBox="1"/>
          <p:nvPr/>
        </p:nvSpPr>
        <p:spPr>
          <a:xfrm rot="3360865">
            <a:off x="6099552" y="4713327"/>
            <a:ext cx="1871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Health of </a:t>
            </a:r>
          </a:p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Water  </a:t>
            </a:r>
          </a:p>
          <a:p>
            <a:pPr algn="ctr"/>
            <a:r>
              <a:rPr lang="en-US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Bodies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76200" y="268008"/>
            <a:ext cx="8610600" cy="533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3399"/>
                </a:solidFill>
              </a:rPr>
              <a:t>Most Sensitive Sectors</a:t>
            </a:r>
            <a:endParaRPr lang="en-US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6631" y="446782"/>
            <a:ext cx="8229600" cy="5143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b="1" kern="0" dirty="0" smtClean="0">
                <a:solidFill>
                  <a:srgbClr val="003399"/>
                </a:solidFill>
              </a:rPr>
              <a:t>River Health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2171" y="1140812"/>
            <a:ext cx="7678058" cy="5042274"/>
          </a:xfrm>
          <a:prstGeom prst="rect">
            <a:avLst/>
          </a:prstGeom>
        </p:spPr>
        <p:txBody>
          <a:bodyPr>
            <a:noAutofit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b="1" kern="0" dirty="0" smtClean="0"/>
              <a:t>Eco-Hydrology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kern="0" dirty="0" smtClean="0"/>
              <a:t>Ecology  - Biotic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kern="0" dirty="0" smtClean="0"/>
              <a:t>Ecology – </a:t>
            </a:r>
            <a:r>
              <a:rPr lang="en-US" sz="2400" kern="0" dirty="0" err="1" smtClean="0"/>
              <a:t>Abiotic</a:t>
            </a:r>
            <a:r>
              <a:rPr lang="en-US" sz="2400" kern="0" dirty="0" smtClean="0"/>
              <a:t>  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kern="0" dirty="0" smtClean="0"/>
              <a:t>Hydrology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kern="0" dirty="0" smtClean="0"/>
              <a:t>Water Quality and Pollution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kern="0" dirty="0" smtClean="0"/>
              <a:t>Sediment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b="1" kern="0" dirty="0" smtClean="0"/>
              <a:t>Socio-Cultural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b="1" kern="0" dirty="0" smtClean="0"/>
              <a:t>Socio-Economic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defRPr/>
            </a:pPr>
            <a:r>
              <a:rPr lang="en-US" sz="2400" b="1" kern="0" dirty="0" smtClean="0"/>
              <a:t>Eco System Services – Use and Non Use or Tangible and In-Tangible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231807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Biodiversity of River </a:t>
            </a:r>
            <a:r>
              <a:rPr lang="en-US" sz="3200" b="1" dirty="0" err="1" smtClean="0">
                <a:solidFill>
                  <a:srgbClr val="003399"/>
                </a:solidFill>
              </a:rPr>
              <a:t>Ganga</a:t>
            </a:r>
            <a:endParaRPr lang="en-US" sz="3200" b="1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en-US" sz="2400" dirty="0" smtClean="0"/>
              <a:t>Synthesizes three major eco-regions of India situated along different climatic gradients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the Himalayan mountainous region in the upper reach, 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the </a:t>
            </a:r>
            <a:r>
              <a:rPr lang="en-US" sz="2400" dirty="0" err="1" smtClean="0"/>
              <a:t>Gangetic</a:t>
            </a:r>
            <a:r>
              <a:rPr lang="en-US" sz="2400" dirty="0" smtClean="0"/>
              <a:t> plains in the middle reach, and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the estuarine region (including the Hooghly-</a:t>
            </a:r>
            <a:r>
              <a:rPr lang="en-US" sz="2400" dirty="0" err="1" smtClean="0"/>
              <a:t>Matlah</a:t>
            </a:r>
            <a:r>
              <a:rPr lang="en-US" sz="2400" dirty="0" smtClean="0"/>
              <a:t> delta) in the lower 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1"/>
          <p:cNvPicPr>
            <a:picLocks noChangeAspect="1" noChangeArrowheads="1"/>
          </p:cNvPicPr>
          <p:nvPr/>
        </p:nvPicPr>
        <p:blipFill>
          <a:blip r:embed="rId2"/>
          <a:srcRect b="68000"/>
          <a:stretch>
            <a:fillRect/>
          </a:stretch>
        </p:blipFill>
        <p:spPr bwMode="auto">
          <a:xfrm>
            <a:off x="0" y="798286"/>
            <a:ext cx="9144000" cy="173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Picture1"/>
          <p:cNvPicPr>
            <a:picLocks noChangeAspect="1" noChangeArrowheads="1"/>
          </p:cNvPicPr>
          <p:nvPr/>
        </p:nvPicPr>
        <p:blipFill>
          <a:blip r:embed="rId2"/>
          <a:srcRect t="33531" b="46816"/>
          <a:stretch>
            <a:fillRect/>
          </a:stretch>
        </p:blipFill>
        <p:spPr bwMode="auto">
          <a:xfrm>
            <a:off x="0" y="2535382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icture1"/>
          <p:cNvPicPr>
            <a:picLocks noChangeAspect="1" noChangeArrowheads="1"/>
          </p:cNvPicPr>
          <p:nvPr/>
        </p:nvPicPr>
        <p:blipFill>
          <a:blip r:embed="rId2"/>
          <a:srcRect t="53184" b="618"/>
          <a:stretch>
            <a:fillRect/>
          </a:stretch>
        </p:blipFill>
        <p:spPr bwMode="auto">
          <a:xfrm>
            <a:off x="0" y="3629890"/>
            <a:ext cx="9144000" cy="250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5" y="0"/>
            <a:ext cx="843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003399"/>
                </a:solidFill>
              </a:rPr>
              <a:t>Indicative Biological Profile of Different Stretches of River </a:t>
            </a:r>
            <a:r>
              <a:rPr lang="en-IN" sz="3200" b="1" dirty="0" err="1" smtClean="0">
                <a:solidFill>
                  <a:srgbClr val="003399"/>
                </a:solidFill>
              </a:rPr>
              <a:t>Ganga</a:t>
            </a:r>
            <a:endParaRPr lang="en-US" sz="3200" dirty="0">
              <a:solidFill>
                <a:srgbClr val="00339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1598" y="1375228"/>
          <a:ext cx="8984661" cy="4807859"/>
        </p:xfrm>
        <a:graphic>
          <a:graphicData uri="http://schemas.openxmlformats.org/drawingml/2006/table">
            <a:tbl>
              <a:tblPr/>
              <a:tblGrid>
                <a:gridCol w="1337117"/>
                <a:gridCol w="1256027"/>
                <a:gridCol w="1501074"/>
                <a:gridCol w="1242502"/>
                <a:gridCol w="1114740"/>
                <a:gridCol w="1440178"/>
                <a:gridCol w="1093023"/>
              </a:tblGrid>
              <a:tr h="90147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River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stretch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Algal ratio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D*  G*  BG*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Specific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Zoobenthos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Families/ RET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Carps/ Cat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fishes / All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 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taxa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Characteristic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 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Higher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Upper </a:t>
                      </a:r>
                      <a:r>
                        <a:rPr lang="en-US" sz="1600" b="1" i="1" dirty="0" err="1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Ganga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UG1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Gangotri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 to </a:t>
                      </a:r>
                      <a:endParaRPr lang="en-US" sz="16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Gangnani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100:6:0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(33, 2, 0)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Total: 36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Other: 1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Plecoptera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Ephemeroptera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Diptera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  <a:sym typeface="Wingdings 2"/>
                        </a:rPr>
                        <a:t></a:t>
                      </a: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/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  <a:sym typeface="Wingdings 2"/>
                        </a:rPr>
                        <a:t>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  <a:sym typeface="Wingdings 2"/>
                        </a:rPr>
                        <a:t>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  <a:sym typeface="Wingdings 2"/>
                        </a:rPr>
                        <a:t>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No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45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UG2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Gangnani</a:t>
                      </a: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to </a:t>
                      </a:r>
                      <a:endParaRPr lang="en-US" sz="16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Devprayag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100:17:5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(123, 21, 6)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Total: 151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Other: 1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Plecoptera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Ephemeroptera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Diptera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Coleoptera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4/ 14 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 (23/6/35)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Snow Trout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i="1" dirty="0" err="1">
                          <a:latin typeface="Calibri"/>
                          <a:cs typeface="Calibri"/>
                        </a:rPr>
                        <a:t>Schizothorax</a:t>
                      </a:r>
                      <a:r>
                        <a:rPr lang="en-US" sz="1600" i="1" dirty="0">
                          <a:latin typeface="Calibri"/>
                          <a:cs typeface="Calibri"/>
                        </a:rPr>
                        <a:t> </a:t>
                      </a:r>
                      <a:endParaRPr lang="en-US" sz="1600" i="1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latin typeface="Calibri"/>
                          <a:cs typeface="Calibri"/>
                        </a:rPr>
                        <a:t>richardsonii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No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9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UG3 </a:t>
                      </a:r>
                      <a:endParaRPr lang="en-US" sz="1600" b="1" dirty="0" smtClean="0">
                        <a:solidFill>
                          <a:srgbClr val="003399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Devprayag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 to </a:t>
                      </a:r>
                      <a:endParaRPr lang="en-US" sz="16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Haridwar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100:14:13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(95, 13, 12)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Total: 123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Other: 3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Ephemeroptera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Diptera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Odonata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12/ 8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 (25/7/42)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GoldenMahseer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Calibri"/>
                          <a:cs typeface="Calibri"/>
                        </a:rPr>
                        <a:t>(Tor </a:t>
                      </a:r>
                      <a:r>
                        <a:rPr lang="en-US" sz="1600" i="1" dirty="0" err="1">
                          <a:latin typeface="Calibri"/>
                          <a:cs typeface="Calibri"/>
                        </a:rPr>
                        <a:t>putitora</a:t>
                      </a:r>
                      <a:r>
                        <a:rPr lang="en-US" sz="1600" i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No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404256"/>
          <a:ext cx="8984661" cy="4778829"/>
        </p:xfrm>
        <a:graphic>
          <a:graphicData uri="http://schemas.openxmlformats.org/drawingml/2006/table">
            <a:tbl>
              <a:tblPr/>
              <a:tblGrid>
                <a:gridCol w="1337117"/>
                <a:gridCol w="1256027"/>
                <a:gridCol w="1501074"/>
                <a:gridCol w="1242502"/>
                <a:gridCol w="1114740"/>
                <a:gridCol w="1440178"/>
                <a:gridCol w="1093023"/>
              </a:tblGrid>
              <a:tr h="84332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River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stretch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Algal ratio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D*  G*  BG*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Specific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Zoobenthos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Families/ RET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Carps/ Cat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fishes / All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 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taxa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Characteristic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cs typeface="Calibri"/>
                        </a:rPr>
                        <a:t>fish species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Higher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Vertebrates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3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Middle </a:t>
                      </a:r>
                      <a:r>
                        <a:rPr lang="en-US" sz="1600" b="1" dirty="0" err="1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Ganga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MG1-MG3 </a:t>
                      </a:r>
                      <a:endParaRPr lang="en-US" sz="1600" b="1" dirty="0" smtClean="0">
                        <a:solidFill>
                          <a:srgbClr val="003399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Haridwar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 to </a:t>
                      </a:r>
                      <a:endParaRPr lang="en-US" sz="1600" b="1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Fatehgarh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100:36:15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(100,36, 15)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Total: 154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Other: 3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Ephemeroptera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Diptera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Odonata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25/ 15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(46/14/109)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IMC,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Catfishes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Turtles,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Ghariyals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Gangetic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Dolphins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3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MG4-MG5 </a:t>
                      </a:r>
                      <a:endParaRPr lang="en-US" sz="1600" b="1" dirty="0" smtClean="0">
                        <a:solidFill>
                          <a:srgbClr val="003399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600" b="1" dirty="0" err="1">
                          <a:latin typeface="Calibri"/>
                          <a:cs typeface="Calibri"/>
                        </a:rPr>
                        <a:t>Fatehgarh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to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Varanasi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100:67:36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(149, 100, 54)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Total: 322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Other: 119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Coleoptera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24/ 12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 (34/28/92)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IMC,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Catfishes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Gangetic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Dolphins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Turtles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64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Lower </a:t>
                      </a:r>
                      <a:r>
                        <a:rPr lang="en-US" sz="1600" b="1" i="1" dirty="0" err="1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Ganga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alibri"/>
                          <a:cs typeface="Calibri"/>
                        </a:rPr>
                        <a:t>LGA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cs typeface="Calibri"/>
                        </a:rPr>
                        <a:t>(Varanasi-</a:t>
                      </a:r>
                      <a:r>
                        <a:rPr lang="en-US" sz="1600" b="1" baseline="0" dirty="0" smtClean="0">
                          <a:latin typeface="Calibri"/>
                          <a:cs typeface="Calibri"/>
                        </a:rPr>
                        <a:t> to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cs typeface="Calibri"/>
                        </a:rPr>
                        <a:t>Farakka</a:t>
                      </a:r>
                      <a:r>
                        <a:rPr lang="en-US" sz="1600" b="1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100:118: 105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(81, 96, 85)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Total: 285</a:t>
                      </a:r>
                      <a:endParaRPr lang="en-US" sz="160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Other: 23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cs typeface="Calibri"/>
                        </a:rPr>
                        <a:t>Tricoptera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Ephemeroptera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Diptera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,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Coleoptera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Annelids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, </a:t>
                      </a:r>
                      <a:endParaRPr lang="en-US" sz="16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Mollusca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cs typeface="Calibri"/>
                        </a:rPr>
                        <a:t>35/ 16</a:t>
                      </a:r>
                      <a:endParaRPr lang="en-US" sz="160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(41/31/121</a:t>
                      </a:r>
                      <a:r>
                        <a:rPr lang="en-US" sz="1600" dirty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IMC, Catfishes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Dolphins,</a:t>
                      </a:r>
                      <a:endParaRPr lang="en-US" sz="1600" dirty="0">
                        <a:latin typeface="Calibri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cs typeface="Calibri"/>
                        </a:rPr>
                        <a:t>Turtles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33495" marR="33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22515" y="0"/>
            <a:ext cx="843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003399"/>
                </a:solidFill>
              </a:rPr>
              <a:t>Indicative Biological Profile of Different Stretches of River </a:t>
            </a:r>
            <a:r>
              <a:rPr lang="en-IN" sz="3200" b="1" dirty="0" err="1" smtClean="0">
                <a:solidFill>
                  <a:srgbClr val="003399"/>
                </a:solidFill>
              </a:rPr>
              <a:t>Ganga</a:t>
            </a:r>
            <a:endParaRPr lang="en-US" sz="3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9075</TotalTime>
  <Words>847</Words>
  <Application>Microsoft Office PowerPoint</Application>
  <PresentationFormat>On-screen Show (4:3)</PresentationFormat>
  <Paragraphs>286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Profile</vt:lpstr>
      <vt:lpstr>Slide 1</vt:lpstr>
      <vt:lpstr>Slide 2</vt:lpstr>
      <vt:lpstr>Ecosystem Services</vt:lpstr>
      <vt:lpstr>Most Sensitive Sectors</vt:lpstr>
      <vt:lpstr>Slide 5</vt:lpstr>
      <vt:lpstr>Biodiversity of River Ganga</vt:lpstr>
      <vt:lpstr>Slide 7</vt:lpstr>
      <vt:lpstr>Slide 8</vt:lpstr>
      <vt:lpstr>Slide 9</vt:lpstr>
      <vt:lpstr>Slide 10</vt:lpstr>
      <vt:lpstr>Slide 11</vt:lpstr>
      <vt:lpstr>Ecosystem Services: Losses Decline of Fish Catch per km at Allahabad between 1950 to 2010 </vt:lpstr>
      <vt:lpstr>Slide 13</vt:lpstr>
      <vt:lpstr>E-Flows and River Health</vt:lpstr>
      <vt:lpstr>Thank You !</vt:lpstr>
    </vt:vector>
  </TitlesOfParts>
  <Company>I.I.T KANPUR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Rakesh Mishra</dc:creator>
  <cp:lastModifiedBy>Vinod</cp:lastModifiedBy>
  <cp:revision>420</cp:revision>
  <dcterms:created xsi:type="dcterms:W3CDTF">2003-12-28T11:55:30Z</dcterms:created>
  <dcterms:modified xsi:type="dcterms:W3CDTF">2015-02-05T08:26:43Z</dcterms:modified>
</cp:coreProperties>
</file>